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94" d="100"/>
          <a:sy n="94" d="100"/>
        </p:scale>
        <p:origin x="4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7" name="灯片编号占位符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9" name="灯片编号占位符 8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5" name="灯片编号占位符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7" name="灯片编号占位符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/>
        </p:txBody>
      </p:sp>
      <p:sp>
        <p:nvSpPr>
          <p:cNvPr id="4" name="文本占位符 3"/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/>
        </p:txBody>
      </p:sp>
      <p:sp>
        <p:nvSpPr>
          <p:cNvPr id="7" name="灯片编号占位符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10C693F-C8F7-4B15-94B9-FD25330C87E2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4D1E7-1AF7-42E4-9578-4A201B5F913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灯片编号占位符 5"/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C693F-C8F7-4B15-94B9-FD25330C87E2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7"/>
          <p:cNvSpPr>
            <a:spLocks noGrp="1"/>
          </p:cNvSpPr>
          <p:nvPr/>
        </p:nvSpPr>
        <p:spPr>
          <a:xfrm>
            <a:off x="2476500" y="-37415"/>
            <a:ext cx="723900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b="1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Breaking the Echo Chamber: </a:t>
            </a:r>
            <a:endParaRPr lang="en-US" b="1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buNone/>
            </a:pPr>
            <a:r>
              <a:rPr b="1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 Dynamic Ensemble Pruning Perspective on </a:t>
            </a:r>
            <a:r>
              <a:rPr b="1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MoE</a:t>
            </a:r>
            <a:endParaRPr b="1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TextBox 78"/>
          <p:cNvSpPr>
            <a:spLocks noGrp="1"/>
          </p:cNvSpPr>
          <p:nvPr/>
        </p:nvSpPr>
        <p:spPr>
          <a:xfrm>
            <a:off x="2381250" y="522606"/>
            <a:ext cx="7429500" cy="22987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900" dirty="0" err="1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Xinlai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Kang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1,2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*, </a:t>
            </a:r>
            <a:r>
              <a:rPr sz="900" dirty="0" err="1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Dunyao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Xue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*, </a:t>
            </a:r>
            <a:r>
              <a:rPr sz="900" dirty="0" err="1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Zhengbo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Wang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sz="900" dirty="0" err="1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Chengshuo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Du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Hang Zhou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sz="900" dirty="0" err="1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Xinghao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Chen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Hanting Chen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†, Cheng Meng</a:t>
            </a:r>
            <a:r>
              <a:rPr lang="en-US" sz="90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r>
              <a:rPr sz="9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†</a:t>
            </a:r>
            <a:endParaRPr sz="900" dirty="0">
              <a:solidFill>
                <a:srgbClr val="77777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2" name="Rectangle 33 1"/>
          <p:cNvSpPr>
            <a:spLocks noGrp="1"/>
          </p:cNvSpPr>
          <p:nvPr/>
        </p:nvSpPr>
        <p:spPr>
          <a:xfrm>
            <a:off x="144923" y="946312"/>
            <a:ext cx="3739279" cy="288541"/>
          </a:xfrm>
          <a:prstGeom prst="rect">
            <a:avLst/>
          </a:prstGeom>
          <a:solidFill>
            <a:srgbClr val="AE0B2A">
              <a:lumMod val="75000"/>
            </a:srgbClr>
          </a:solidFill>
          <a:ln w="19050" cmpd="sng">
            <a:solidFill>
              <a:srgbClr val="82081F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75" b="1" i="0" u="none" cap="none">
                <a:ln>
                  <a:noFill/>
                </a:ln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Motivation</a:t>
            </a:r>
            <a:endParaRPr sz="1275" b="1" i="0" u="none" cap="none">
              <a:ln>
                <a:noFill/>
              </a:ln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Straight Connector 87"/>
          <p:cNvSpPr>
            <a:spLocks noGrp="1"/>
          </p:cNvSpPr>
          <p:nvPr/>
        </p:nvSpPr>
        <p:spPr>
          <a:xfrm>
            <a:off x="144922" y="903487"/>
            <a:ext cx="11902155" cy="0"/>
          </a:xfrm>
          <a:prstGeom prst="line">
            <a:avLst/>
          </a:prstGeom>
          <a:ln w="19050">
            <a:solidFill>
              <a:srgbClr val="82081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sp>
      <p:sp>
        <p:nvSpPr>
          <p:cNvPr id="48" name="Rectangle 33 2 1"/>
          <p:cNvSpPr>
            <a:spLocks noGrp="1"/>
          </p:cNvSpPr>
          <p:nvPr/>
        </p:nvSpPr>
        <p:spPr>
          <a:xfrm>
            <a:off x="3966339" y="948470"/>
            <a:ext cx="3542590" cy="288541"/>
          </a:xfrm>
          <a:prstGeom prst="rect">
            <a:avLst/>
          </a:prstGeom>
          <a:solidFill>
            <a:srgbClr val="AE0B2A">
              <a:lumMod val="75000"/>
            </a:srgbClr>
          </a:solidFill>
          <a:ln w="19050" cmpd="sng">
            <a:solidFill>
              <a:srgbClr val="82081F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75" b="1" i="0" u="none" cap="none">
                <a:ln>
                  <a:noFill/>
                </a:ln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Method: MP-MoE</a:t>
            </a:r>
            <a:endParaRPr sz="1275" b="1" i="0" u="none" cap="none">
              <a:ln>
                <a:noFill/>
              </a:ln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矩形 49"/>
          <p:cNvSpPr>
            <a:spLocks noGrp="1"/>
          </p:cNvSpPr>
          <p:nvPr/>
        </p:nvSpPr>
        <p:spPr>
          <a:xfrm>
            <a:off x="3966338" y="1283971"/>
            <a:ext cx="3539798" cy="4156392"/>
          </a:xfrm>
          <a:prstGeom prst="rect">
            <a:avLst/>
          </a:prstGeom>
          <a:noFill/>
          <a:ln w="19050">
            <a:solidFill>
              <a:srgbClr val="820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144923" y="1284093"/>
            <a:ext cx="3739280" cy="3107544"/>
          </a:xfrm>
          <a:prstGeom prst="rect">
            <a:avLst/>
          </a:prstGeom>
          <a:noFill/>
          <a:ln w="19050">
            <a:solidFill>
              <a:srgbClr val="820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57" name="Rectangle 33 3 1"/>
          <p:cNvSpPr>
            <a:spLocks noGrp="1"/>
          </p:cNvSpPr>
          <p:nvPr/>
        </p:nvSpPr>
        <p:spPr>
          <a:xfrm>
            <a:off x="3961562" y="5502342"/>
            <a:ext cx="3547365" cy="288541"/>
          </a:xfrm>
          <a:prstGeom prst="rect">
            <a:avLst/>
          </a:prstGeom>
          <a:solidFill>
            <a:srgbClr val="AE0B2A">
              <a:lumMod val="75000"/>
            </a:srgbClr>
          </a:solidFill>
          <a:ln w="19050" cmpd="sng">
            <a:solidFill>
              <a:srgbClr val="82081F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12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Theoretical guarantees</a:t>
            </a:r>
            <a:endParaRPr sz="12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22" name="Rectangle 33 2 2"/>
          <p:cNvSpPr>
            <a:spLocks noGrp="1"/>
          </p:cNvSpPr>
          <p:nvPr/>
        </p:nvSpPr>
        <p:spPr>
          <a:xfrm>
            <a:off x="7593397" y="948366"/>
            <a:ext cx="4453218" cy="288000"/>
          </a:xfrm>
          <a:prstGeom prst="rect">
            <a:avLst/>
          </a:prstGeom>
          <a:solidFill>
            <a:srgbClr val="AE0B2A">
              <a:lumMod val="75000"/>
            </a:srgbClr>
          </a:solidFill>
          <a:ln w="19050" cmpd="sng">
            <a:solidFill>
              <a:srgbClr val="82081F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75" b="1" i="0" u="none" cap="none">
                <a:ln>
                  <a:noFill/>
                </a:ln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Experiments</a:t>
            </a:r>
            <a:endParaRPr sz="1275" b="1" i="0" u="none" cap="none">
              <a:ln>
                <a:noFill/>
              </a:ln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611" name="矩形 8610"/>
          <p:cNvSpPr>
            <a:spLocks noGrp="1"/>
          </p:cNvSpPr>
          <p:nvPr/>
        </p:nvSpPr>
        <p:spPr>
          <a:xfrm>
            <a:off x="7593859" y="1284093"/>
            <a:ext cx="4453218" cy="5467516"/>
          </a:xfrm>
          <a:prstGeom prst="rect">
            <a:avLst/>
          </a:prstGeom>
          <a:noFill/>
          <a:ln w="19050">
            <a:solidFill>
              <a:srgbClr val="820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</a:p>
        </p:txBody>
      </p:sp>
      <p:sp>
        <p:nvSpPr>
          <p:cNvPr id="14709" name="Rectangle 33 3 2"/>
          <p:cNvSpPr>
            <a:spLocks noGrp="1"/>
          </p:cNvSpPr>
          <p:nvPr/>
        </p:nvSpPr>
        <p:spPr>
          <a:xfrm>
            <a:off x="144923" y="4459818"/>
            <a:ext cx="3739279" cy="288541"/>
          </a:xfrm>
          <a:prstGeom prst="rect">
            <a:avLst/>
          </a:prstGeom>
          <a:solidFill>
            <a:srgbClr val="AE0B2A">
              <a:lumMod val="75000"/>
            </a:srgbClr>
          </a:solidFill>
          <a:ln w="19050" cmpd="sng">
            <a:solidFill>
              <a:srgbClr val="82081F"/>
            </a:solidFill>
            <a:prstDash val="solid"/>
          </a:ln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12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Main Contributions</a:t>
            </a:r>
            <a:endParaRPr sz="12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/>
          <p:cNvSpPr>
            <a:spLocks noGrp="1"/>
          </p:cNvSpPr>
          <p:nvPr/>
        </p:nvSpPr>
        <p:spPr>
          <a:xfrm>
            <a:off x="10477500" y="681023"/>
            <a:ext cx="571500" cy="2000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700" b="1" dirty="0">
                <a:solidFill>
                  <a:srgbClr val="000000"/>
                </a:solidFill>
              </a:rPr>
              <a:t>Code</a:t>
            </a:r>
            <a:endParaRPr sz="565" b="1" dirty="0">
              <a:solidFill>
                <a:srgbClr val="000000"/>
              </a:solidFill>
            </a:endParaRPr>
          </a:p>
        </p:txBody>
      </p:sp>
      <p:sp>
        <p:nvSpPr>
          <p:cNvPr id="23" name="文本框 22"/>
          <p:cNvSpPr>
            <a:spLocks noGrp="1"/>
          </p:cNvSpPr>
          <p:nvPr/>
        </p:nvSpPr>
        <p:spPr>
          <a:xfrm>
            <a:off x="11334750" y="681023"/>
            <a:ext cx="590550" cy="2000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buNone/>
            </a:pPr>
            <a:r>
              <a:rPr sz="700" b="1" dirty="0">
                <a:solidFill>
                  <a:srgbClr val="000000"/>
                </a:solidFill>
              </a:rPr>
              <a:t>Paper</a:t>
            </a:r>
            <a:endParaRPr sz="565" b="1" dirty="0">
              <a:solidFill>
                <a:srgbClr val="000000"/>
              </a:solidFill>
            </a:endParaRPr>
          </a:p>
        </p:txBody>
      </p:sp>
      <p:pic>
        <p:nvPicPr>
          <p:cNvPr id="14712" name="图片 147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28" y="66675"/>
            <a:ext cx="882869" cy="304800"/>
          </a:xfrm>
          <a:prstGeom prst="rect">
            <a:avLst/>
          </a:prstGeom>
        </p:spPr>
      </p:pic>
      <p:pic>
        <p:nvPicPr>
          <p:cNvPr id="14714" name="图片 147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5" y="111701"/>
            <a:ext cx="599419" cy="602676"/>
          </a:xfrm>
          <a:prstGeom prst="rect">
            <a:avLst/>
          </a:prstGeom>
        </p:spPr>
      </p:pic>
      <p:pic>
        <p:nvPicPr>
          <p:cNvPr id="14715" name="图片 147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40" y="139700"/>
            <a:ext cx="670560" cy="546100"/>
          </a:xfrm>
          <a:prstGeom prst="rect">
            <a:avLst/>
          </a:prstGeom>
        </p:spPr>
      </p:pic>
      <p:sp>
        <p:nvSpPr>
          <p:cNvPr id="2" name="affiliations"/>
          <p:cNvSpPr>
            <a:spLocks noGrp="1"/>
          </p:cNvSpPr>
          <p:nvPr/>
        </p:nvSpPr>
        <p:spPr>
          <a:xfrm>
            <a:off x="1641475" y="752475"/>
            <a:ext cx="8423275" cy="8572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ctr">
              <a:defRPr sz="525" b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700" b="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 </a:t>
            </a:r>
            <a:r>
              <a:rPr sz="600" b="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Institute of Statistics and Big Data, Renmin University of China, Beijing, China</a:t>
            </a:r>
            <a:r>
              <a:rPr sz="600" b="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; </a:t>
            </a:r>
            <a:r>
              <a:rPr lang="en-US" sz="600" b="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r>
              <a:rPr sz="600" b="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600" b="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Huawei Foundation Model Lab, Beijing, China</a:t>
            </a:r>
            <a:r>
              <a:rPr lang="en-US" sz="600" b="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sz="600" b="0" baseline="3000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r>
              <a:rPr lang="en-US" altLang="zh-CN" sz="600" b="0" dirty="0">
                <a:solidFill>
                  <a:srgbClr val="77777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TJUNLP Lab, School of Computer Science and Technology, Tianjin University, Tianjin, China</a:t>
            </a:r>
            <a:endParaRPr lang="en-US" altLang="zh-CN" sz="600" b="0" dirty="0">
              <a:solidFill>
                <a:srgbClr val="77777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18" name="contrib-panel"/>
          <p:cNvSpPr>
            <a:spLocks noGrp="1"/>
          </p:cNvSpPr>
          <p:nvPr/>
        </p:nvSpPr>
        <p:spPr>
          <a:xfrm>
            <a:off x="145732" y="4796790"/>
            <a:ext cx="3738470" cy="1946910"/>
          </a:xfrm>
          <a:prstGeom prst="rect">
            <a:avLst/>
          </a:prstGeom>
          <a:ln w="19050">
            <a:solidFill>
              <a:srgbClr val="97001F"/>
            </a:solidFill>
            <a:prstDash val="solid"/>
          </a:ln>
        </p:spPr>
      </p:sp>
      <p:sp>
        <p:nvSpPr>
          <p:cNvPr id="14720" name="theory-panel"/>
          <p:cNvSpPr>
            <a:spLocks noGrp="1"/>
          </p:cNvSpPr>
          <p:nvPr/>
        </p:nvSpPr>
        <p:spPr>
          <a:xfrm>
            <a:off x="3961561" y="5838735"/>
            <a:ext cx="3547367" cy="912874"/>
          </a:xfrm>
          <a:prstGeom prst="rect">
            <a:avLst/>
          </a:prstGeom>
          <a:ln w="19050">
            <a:solidFill>
              <a:srgbClr val="97001F"/>
            </a:solidFill>
            <a:prstDash val="solid"/>
          </a:ln>
        </p:spPr>
      </p:sp>
      <p:sp>
        <p:nvSpPr>
          <p:cNvPr id="14722" name="motivation-subhead-1"/>
          <p:cNvSpPr>
            <a:spLocks noGrp="1"/>
          </p:cNvSpPr>
          <p:nvPr/>
        </p:nvSpPr>
        <p:spPr>
          <a:xfrm>
            <a:off x="257175" y="1324656"/>
            <a:ext cx="371475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Why does traditional MoE routing create an echo chamber?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23" name="motivation-problem"/>
          <p:cNvSpPr>
            <a:spLocks noGrp="1"/>
          </p:cNvSpPr>
          <p:nvPr/>
        </p:nvSpPr>
        <p:spPr>
          <a:xfrm>
            <a:off x="257176" y="1524000"/>
            <a:ext cx="3526260" cy="34290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7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Traditional </a:t>
            </a:r>
            <a:r>
              <a:rPr lang="en-US" altLang="zh-CN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</a:t>
            </a: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op-</a:t>
            </a:r>
            <a:r>
              <a:rPr lang="en-US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k</a:t>
            </a: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MoE routing repeatedly co-selects high-score experts. Over training, these experts process overlapping token distributions and reinforce similar representations instead of specializing.</a:t>
            </a:r>
            <a:endParaRPr sz="7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24" name="motivation-subhead-2"/>
          <p:cNvSpPr>
            <a:spLocks noGrp="1"/>
          </p:cNvSpPr>
          <p:nvPr/>
        </p:nvSpPr>
        <p:spPr>
          <a:xfrm>
            <a:off x="280425" y="1892284"/>
            <a:ext cx="371475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Ensemble-learning inspiration: accuracy needs diverse votes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27" name="图片 147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69" y="2085975"/>
            <a:ext cx="2476462" cy="752475"/>
          </a:xfrm>
          <a:prstGeom prst="rect">
            <a:avLst/>
          </a:prstGeom>
        </p:spPr>
      </p:pic>
      <p:sp>
        <p:nvSpPr>
          <p:cNvPr id="14726" name="ensemble-caption"/>
          <p:cNvSpPr>
            <a:spLocks noGrp="1"/>
          </p:cNvSpPr>
          <p:nvPr/>
        </p:nvSpPr>
        <p:spPr>
          <a:xfrm>
            <a:off x="2827593" y="2076450"/>
            <a:ext cx="989665" cy="76200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l">
              <a:defRPr sz="60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1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Ensemble view</a:t>
            </a:r>
            <a:r>
              <a:rPr lang="en-US" sz="700" b="1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</a:t>
            </a:r>
            <a:endParaRPr sz="700" b="1" dirty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60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Good routing should prune a small expert team that is confident and</a:t>
            </a:r>
            <a:r>
              <a:rPr lang="en-US"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complementary</a:t>
            </a:r>
            <a:r>
              <a:rPr sz="700" b="1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sz="700" b="1" dirty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" name="motivation-subhead-3"/>
          <p:cNvSpPr>
            <a:spLocks noGrp="1"/>
          </p:cNvSpPr>
          <p:nvPr/>
        </p:nvSpPr>
        <p:spPr>
          <a:xfrm>
            <a:off x="285134" y="2924175"/>
            <a:ext cx="371475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Existing routers leave a diversity</a:t>
            </a:r>
            <a:r>
              <a:rPr lang="en-US" altLang="zh-CN"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gap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30" name="图片 147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" y="3154792"/>
            <a:ext cx="2305050" cy="1138966"/>
          </a:xfrm>
          <a:prstGeom prst="rect">
            <a:avLst/>
          </a:prstGeom>
        </p:spPr>
      </p:pic>
      <p:sp>
        <p:nvSpPr>
          <p:cNvPr id="14729" name="motivation-note-1"/>
          <p:cNvSpPr>
            <a:spLocks noGrp="1"/>
          </p:cNvSpPr>
          <p:nvPr/>
        </p:nvSpPr>
        <p:spPr>
          <a:xfrm>
            <a:off x="2682539" y="3158014"/>
            <a:ext cx="1096821" cy="3238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55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 </a:t>
            </a:r>
            <a:r>
              <a:rPr lang="en-US"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Routing policy</a:t>
            </a:r>
            <a:endParaRPr sz="700" b="1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55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Top-k/fixed choices remain score- or rule-dominated.</a:t>
            </a:r>
            <a:endParaRPr sz="7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" name="motivation-note-2"/>
          <p:cNvSpPr>
            <a:spLocks noGrp="1"/>
          </p:cNvSpPr>
          <p:nvPr/>
        </p:nvSpPr>
        <p:spPr>
          <a:xfrm>
            <a:off x="2677205" y="3536065"/>
            <a:ext cx="1173593" cy="3238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55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 </a:t>
            </a:r>
            <a:r>
              <a:rPr lang="en-US"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Explicit diversity</a:t>
            </a:r>
            <a:endParaRPr sz="700" b="1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55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Most baselines do not directly penalize redundancy.</a:t>
            </a:r>
            <a:endParaRPr sz="7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31" name="motivation-note-3"/>
          <p:cNvSpPr>
            <a:spLocks noGrp="1"/>
          </p:cNvSpPr>
          <p:nvPr/>
        </p:nvSpPr>
        <p:spPr>
          <a:xfrm>
            <a:off x="2672541" y="3913164"/>
            <a:ext cx="1106819" cy="3238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55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 </a:t>
            </a:r>
            <a:r>
              <a:rPr lang="en-US"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Aux.</a:t>
            </a:r>
            <a:r>
              <a:rPr lang="en-US" altLang="zh-CN"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free</a:t>
            </a:r>
            <a:endParaRPr sz="700" b="1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defRPr sz="55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MP-</a:t>
            </a:r>
            <a:r>
              <a:rPr sz="700" b="0" dirty="0" err="1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MoE</a:t>
            </a: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</a:t>
            </a:r>
            <a:r>
              <a:rPr lang="en-US" altLang="zh-CN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ithout additional auxiliary loss.</a:t>
            </a:r>
            <a:endParaRPr lang="en-US" altLang="zh-CN" sz="7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33" name="contrib-1-title"/>
          <p:cNvSpPr>
            <a:spLocks noGrp="1"/>
          </p:cNvSpPr>
          <p:nvPr/>
        </p:nvSpPr>
        <p:spPr>
          <a:xfrm>
            <a:off x="290036" y="4848437"/>
            <a:ext cx="3429000" cy="1809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l">
              <a:defRPr sz="1065" b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Ensemble-pruning router</a:t>
            </a:r>
            <a:endParaRPr sz="1065" b="1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34" name="contrib-1-body"/>
          <p:cNvSpPr>
            <a:spLocks noGrp="1"/>
          </p:cNvSpPr>
          <p:nvPr/>
        </p:nvSpPr>
        <p:spPr>
          <a:xfrm>
            <a:off x="290035" y="5028043"/>
            <a:ext cx="3569017" cy="2571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90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8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Leverages Mahalanobis distance to select a high-confidence, diversity-aware expert subset during pretraining.</a:t>
            </a:r>
            <a:endParaRPr sz="8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36" name="contrib-2-title"/>
          <p:cNvSpPr>
            <a:spLocks noGrp="1"/>
          </p:cNvSpPr>
          <p:nvPr/>
        </p:nvSpPr>
        <p:spPr>
          <a:xfrm>
            <a:off x="290036" y="5304268"/>
            <a:ext cx="3429000" cy="1809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l">
              <a:defRPr sz="1065" b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Co-occurrence proxy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37" name="contrib-2-body"/>
          <p:cNvSpPr>
            <a:spLocks noGrp="1"/>
          </p:cNvSpPr>
          <p:nvPr/>
        </p:nvSpPr>
        <p:spPr>
          <a:xfrm>
            <a:off x="290035" y="5494768"/>
            <a:ext cx="3493401" cy="2476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>
              <a:defRPr sz="690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800" dirty="0"/>
              <a:t>Model</a:t>
            </a:r>
            <a:r>
              <a:rPr lang="en-US" altLang="zh-CN" sz="800" dirty="0"/>
              <a:t>s</a:t>
            </a:r>
            <a:r>
              <a:rPr lang="en-US" sz="800" dirty="0"/>
              <a:t> the selection status of the experts as Bernoulli random variables, then uses it for covariance estimation.</a:t>
            </a:r>
            <a:endParaRPr lang="en-US" sz="800" dirty="0"/>
          </a:p>
        </p:txBody>
      </p:sp>
      <p:sp>
        <p:nvSpPr>
          <p:cNvPr id="14739" name="contrib-3-title"/>
          <p:cNvSpPr>
            <a:spLocks noGrp="1"/>
          </p:cNvSpPr>
          <p:nvPr/>
        </p:nvSpPr>
        <p:spPr>
          <a:xfrm>
            <a:off x="290036" y="5775389"/>
            <a:ext cx="3429000" cy="1809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l">
              <a:defRPr sz="1065" b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Greedy solver with guarantees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40" name="contrib-3-body"/>
          <p:cNvSpPr>
            <a:spLocks noGrp="1"/>
          </p:cNvSpPr>
          <p:nvPr/>
        </p:nvSpPr>
        <p:spPr>
          <a:xfrm>
            <a:off x="290036" y="5976098"/>
            <a:ext cx="3527222" cy="2476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90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8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Uses greedy marginal gains and incremental Cholesky updates, with approximation guarantees for the selected subset.</a:t>
            </a:r>
            <a:endParaRPr sz="8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42" name="contrib-4-title"/>
          <p:cNvSpPr>
            <a:spLocks noGrp="1"/>
          </p:cNvSpPr>
          <p:nvPr/>
        </p:nvSpPr>
        <p:spPr>
          <a:xfrm>
            <a:off x="285735" y="6250100"/>
            <a:ext cx="3429000" cy="1809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l">
              <a:defRPr sz="1065" b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Efficient empirical gains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43" name="contrib-4-body"/>
          <p:cNvSpPr>
            <a:spLocks noGrp="1"/>
          </p:cNvSpPr>
          <p:nvPr/>
        </p:nvSpPr>
        <p:spPr>
          <a:xfrm>
            <a:off x="290036" y="6431393"/>
            <a:ext cx="3486134" cy="23812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90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8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Improves benchmarks by </a:t>
            </a:r>
            <a:r>
              <a:rPr sz="80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1-3 pts </a:t>
            </a:r>
            <a:r>
              <a:rPr sz="8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with about 3% training overhead and no additional inference latency.</a:t>
            </a:r>
            <a:endParaRPr sz="8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46" name="图片 147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1447" y="1378301"/>
            <a:ext cx="3368367" cy="1065395"/>
          </a:xfrm>
          <a:prstGeom prst="rect">
            <a:avLst/>
          </a:prstGeom>
        </p:spPr>
      </p:pic>
      <p:sp>
        <p:nvSpPr>
          <p:cNvPr id="14745" name="method-subhead-1"/>
          <p:cNvSpPr>
            <a:spLocks noGrp="1"/>
          </p:cNvSpPr>
          <p:nvPr/>
        </p:nvSpPr>
        <p:spPr>
          <a:xfrm>
            <a:off x="4112563" y="2476969"/>
            <a:ext cx="285750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 err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Mahalanobis</a:t>
            </a: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Ensemble Routing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47" name="objective-explain"/>
          <p:cNvSpPr>
            <a:spLocks noGrp="1"/>
          </p:cNvSpPr>
          <p:nvPr/>
        </p:nvSpPr>
        <p:spPr>
          <a:xfrm>
            <a:off x="4111753" y="2998939"/>
            <a:ext cx="3278319" cy="23812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1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 high rout</a:t>
            </a:r>
            <a:r>
              <a:rPr lang="en-US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ing</a:t>
            </a: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score still matters, but correlated experts are down</a:t>
            </a:r>
            <a:r>
              <a:rPr lang="en-US" altLang="zh-CN"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weighted. The selected subset maximizes collective confidence and diversity.</a:t>
            </a:r>
            <a:endParaRPr sz="7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" name="method-subhead-2"/>
          <p:cNvSpPr>
            <a:spLocks noGrp="1"/>
          </p:cNvSpPr>
          <p:nvPr/>
        </p:nvSpPr>
        <p:spPr>
          <a:xfrm>
            <a:off x="4112563" y="3226269"/>
            <a:ext cx="131445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Co-occurrence proxy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51" name="图片 147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5019" y="3574574"/>
            <a:ext cx="977900" cy="36703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750" name="cov-explain"/>
              <p:cNvSpPr>
                <a:spLocks noGrp="1"/>
              </p:cNvSpPr>
              <p:nvPr/>
            </p:nvSpPr>
            <p:spPr>
              <a:xfrm>
                <a:off x="5465112" y="3704466"/>
                <a:ext cx="1924960" cy="474376"/>
              </a:xfrm>
              <a:prstGeom prst="rect">
                <a:avLst/>
              </a:prstGeom>
              <a:ln w="0">
                <a:solidFill>
                  <a:srgbClr val="FFFFFF"/>
                </a:solidFill>
                <a:prstDash val="solid"/>
              </a:ln>
            </p:spPr>
            <p:txBody>
              <a:bodyPr lIns="9525" tIns="9525" rIns="9525" bIns="9525" anchor="t"/>
              <a:lstStyle/>
              <a:p>
                <a:pPr algn="l">
                  <a:defRPr sz="570" b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700" b="0" i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700" b="0" i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AE" sz="700" b="0" i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700" b="0" dirty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counts expert co-activations. Because co-occurrence tracks expert-output similarity, MP-</a:t>
                </a:r>
                <a:r>
                  <a:rPr lang="en-US" sz="700" b="0" dirty="0" err="1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MoE</a:t>
                </a:r>
                <a:r>
                  <a:rPr lang="en-US" sz="700" b="0" dirty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 can substitute it for expensive output-based redundancy.</a:t>
                </a:r>
                <a:endParaRPr sz="700" b="0" dirty="0">
                  <a:solidFill>
                    <a:srgbClr val="111111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</mc:Choice>
        <mc:Fallback>
          <p:sp>
            <p:nvSpPr>
              <p:cNvPr id="14750" name="cov-explai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12" y="3704466"/>
                <a:ext cx="1924960" cy="474376"/>
              </a:xfrm>
              <a:prstGeom prst="rect">
                <a:avLst/>
              </a:prstGeom>
              <a:blipFill rotWithShape="1">
                <a:blip r:embed="rId8"/>
                <a:stretch>
                  <a:fillRect l="-280" t="-1045" r="-234" b="-957"/>
                </a:stretch>
              </a:blipFill>
              <a:ln w="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ethod-subhead-3"/>
          <p:cNvSpPr>
            <a:spLocks noGrp="1"/>
          </p:cNvSpPr>
          <p:nvPr/>
        </p:nvSpPr>
        <p:spPr>
          <a:xfrm>
            <a:off x="4112563" y="4187732"/>
            <a:ext cx="285750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Co-occurrence aligns with expert similarity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54" name="图片 147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0009" y="4357912"/>
            <a:ext cx="3076647" cy="1024334"/>
          </a:xfrm>
          <a:prstGeom prst="rect">
            <a:avLst/>
          </a:prstGeom>
        </p:spPr>
      </p:pic>
      <p:sp>
        <p:nvSpPr>
          <p:cNvPr id="9" name="theory-approx-title"/>
          <p:cNvSpPr>
            <a:spLocks noGrp="1"/>
          </p:cNvSpPr>
          <p:nvPr/>
        </p:nvSpPr>
        <p:spPr>
          <a:xfrm>
            <a:off x="4101912" y="5887690"/>
            <a:ext cx="2876550" cy="1428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9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Approximation guarantee.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55" name="theory-approx-body"/>
          <p:cNvSpPr>
            <a:spLocks noGrp="1"/>
          </p:cNvSpPr>
          <p:nvPr/>
        </p:nvSpPr>
        <p:spPr>
          <a:xfrm>
            <a:off x="4254311" y="6055729"/>
            <a:ext cx="2855235" cy="20002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565" b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The greedy subset rule admits a provable approximation to the optimal Mahalanobis-pruned ensemble under the paper's conditions.</a:t>
            </a:r>
            <a:endParaRPr sz="700" b="0" dirty="0">
              <a:solidFill>
                <a:srgbClr val="11111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756" name="theory-cholesky-title"/>
          <p:cNvSpPr>
            <a:spLocks noGrp="1"/>
          </p:cNvSpPr>
          <p:nvPr/>
        </p:nvSpPr>
        <p:spPr>
          <a:xfrm>
            <a:off x="4101912" y="6283059"/>
            <a:ext cx="2876550" cy="142875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t"/>
          <a:lstStyle/>
          <a:p>
            <a:pPr algn="l">
              <a:defRPr sz="69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4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Incremental Cholesky decomposition.</a:t>
            </a:r>
            <a:endParaRPr sz="940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757" name="theory-cholesky-body"/>
              <p:cNvSpPr>
                <a:spLocks noGrp="1"/>
              </p:cNvSpPr>
              <p:nvPr/>
            </p:nvSpPr>
            <p:spPr>
              <a:xfrm>
                <a:off x="4254312" y="6447406"/>
                <a:ext cx="2920854" cy="190500"/>
              </a:xfrm>
              <a:prstGeom prst="rect">
                <a:avLst/>
              </a:prstGeom>
              <a:ln w="0">
                <a:solidFill>
                  <a:srgbClr val="FFFFFF"/>
                </a:solidFill>
                <a:prstDash val="solid"/>
              </a:ln>
            </p:spPr>
            <p:txBody>
              <a:bodyPr lIns="9525" tIns="9525" rIns="9525" bIns="9525" anchor="t"/>
              <a:lstStyle/>
              <a:p>
                <a:pPr algn="l">
                  <a:defRPr sz="565" b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defRPr>
                </a:pPr>
                <a:r>
                  <a:rPr lang="en-US" sz="700" b="0" dirty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Cholesky factors are updated as experts are added, avoiding repeated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7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700" b="0" i="0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  <m:t>Σ</m:t>
                        </m:r>
                      </m:e>
                      <m:sub>
                        <m:r>
                          <a:rPr lang="en-US" altLang="zh-CN" sz="7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  <m:t>𝑆</m:t>
                        </m:r>
                        <m:r>
                          <a:rPr lang="en-US" altLang="zh-CN" sz="7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  <m:t>,</m:t>
                        </m:r>
                        <m:r>
                          <a:rPr lang="en-US" altLang="zh-CN" sz="7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  <m:t>𝑆</m:t>
                        </m:r>
                      </m:sub>
                      <m:sup>
                        <m:r>
                          <a:rPr lang="en-US" altLang="zh-CN" sz="7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  <m:t>−</m:t>
                        </m:r>
                        <m:r>
                          <a:rPr lang="en-US" altLang="zh-CN" sz="7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rial" panose="020B0604020202020204"/>
                            <a:cs typeface="Arial" panose="020B0604020202020204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700" b="0" dirty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rPr>
                  <a:t> inversions and keeping training overhead small.</a:t>
                </a:r>
                <a:endParaRPr sz="700" b="0" dirty="0">
                  <a:solidFill>
                    <a:srgbClr val="111111"/>
                  </a:solidFill>
                  <a:latin typeface="Arial" panose="020B0604020202020204"/>
                  <a:ea typeface="Arial" panose="020B0604020202020204"/>
                  <a:cs typeface="Arial" panose="020B0604020202020204"/>
                </a:endParaRPr>
              </a:p>
            </p:txBody>
          </p:sp>
        </mc:Choice>
        <mc:Fallback>
          <p:sp>
            <p:nvSpPr>
              <p:cNvPr id="14757" name="theory-cholesky-body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312" y="6447406"/>
                <a:ext cx="2920854" cy="190500"/>
              </a:xfrm>
              <a:prstGeom prst="rect">
                <a:avLst/>
              </a:prstGeom>
              <a:blipFill rotWithShape="1">
                <a:blip r:embed="rId10"/>
                <a:stretch>
                  <a:fillRect l="-167" t="-2798" r="-142" b="-24868"/>
                </a:stretch>
              </a:blipFill>
              <a:ln w="0">
                <a:solidFill>
                  <a:srgbClr val="FFFFFF"/>
                </a:solidFill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758" name="exp-subhead-1"/>
          <p:cNvSpPr>
            <a:spLocks noGrp="1"/>
          </p:cNvSpPr>
          <p:nvPr/>
        </p:nvSpPr>
        <p:spPr>
          <a:xfrm>
            <a:off x="7718325" y="1333500"/>
            <a:ext cx="431546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altLang="zh-CN" sz="940" b="1" i="1" u="sng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Benchmark Comparison between Classic MoE and MP-MoE on OLMoE</a:t>
            </a:r>
            <a:endParaRPr lang="en-US" altLang="zh-CN" sz="940" b="1" i="1" u="sng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61" name="图片 147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37329" y="1552575"/>
            <a:ext cx="4210142" cy="1009650"/>
          </a:xfrm>
          <a:prstGeom prst="rect">
            <a:avLst/>
          </a:prstGeom>
        </p:spPr>
      </p:pic>
      <p:sp>
        <p:nvSpPr>
          <p:cNvPr id="14760" name="benchmark-gain-note"/>
          <p:cNvSpPr>
            <a:spLocks noGrp="1"/>
          </p:cNvSpPr>
          <p:nvPr/>
        </p:nvSpPr>
        <p:spPr>
          <a:xfrm>
            <a:off x="8039635" y="2667000"/>
            <a:ext cx="3679190" cy="1714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ctr">
              <a:defRPr sz="66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altLang="zh-CN" sz="700" b="1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MP-MoE improves average accuracy by 1-3 points with only about 3% extra pretraining time and no additional inference cost</a:t>
            </a:r>
            <a:endParaRPr lang="en-US" altLang="zh-CN" sz="700" b="1" dirty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exp-subhead-2"/>
          <p:cNvSpPr>
            <a:spLocks noGrp="1"/>
          </p:cNvSpPr>
          <p:nvPr/>
        </p:nvSpPr>
        <p:spPr>
          <a:xfrm>
            <a:off x="7718325" y="2924175"/>
            <a:ext cx="400050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altLang="zh-CN" sz="940" b="1" i="1" u="sng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Expert Diversification: Reduced Similarity and Improved Separation</a:t>
            </a:r>
            <a:endParaRPr lang="en-US" altLang="zh-CN" sz="940" b="1" i="1" u="sng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64" name="图片 1476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06705" y="3189224"/>
            <a:ext cx="2357090" cy="474479"/>
          </a:xfrm>
          <a:prstGeom prst="rect">
            <a:avLst/>
          </a:prstGeom>
        </p:spPr>
      </p:pic>
      <p:pic>
        <p:nvPicPr>
          <p:cNvPr id="14765" name="图片 1476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9003" y="3769519"/>
            <a:ext cx="3554104" cy="1428750"/>
          </a:xfrm>
          <a:prstGeom prst="rect">
            <a:avLst/>
          </a:prstGeom>
        </p:spPr>
      </p:pic>
      <p:sp>
        <p:nvSpPr>
          <p:cNvPr id="11" name="pca-caption"/>
          <p:cNvSpPr>
            <a:spLocks noGrp="1"/>
          </p:cNvSpPr>
          <p:nvPr/>
        </p:nvSpPr>
        <p:spPr>
          <a:xfrm>
            <a:off x="7794525" y="5226050"/>
            <a:ext cx="4000500" cy="17145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ctr">
              <a:defRPr sz="585" b="0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rgbClr val="33333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PCA shows MP-MoE separates expert representations more clearly than classic MoE.</a:t>
            </a:r>
            <a:endParaRPr sz="700" b="0" dirty="0">
              <a:solidFill>
                <a:srgbClr val="33333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exp-subhead-3"/>
          <p:cNvSpPr>
            <a:spLocks noGrp="1"/>
          </p:cNvSpPr>
          <p:nvPr/>
        </p:nvSpPr>
        <p:spPr>
          <a:xfrm>
            <a:off x="7718325" y="5485130"/>
            <a:ext cx="4000500" cy="171450"/>
          </a:xfrm>
          <a:prstGeom prst="rect">
            <a:avLst/>
          </a:prstGeom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ctr"/>
          <a:lstStyle/>
          <a:p>
            <a:pPr algn="l">
              <a:defRPr sz="940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altLang="zh-CN" sz="940" b="1" i="1" u="sng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Training Dynamics and Inference Efficiency</a:t>
            </a:r>
            <a:endParaRPr lang="en-US" altLang="zh-CN" sz="940" b="1" i="1" u="sng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4768" name="图片 14767"/>
          <p:cNvPicPr/>
          <p:nvPr/>
        </p:nvPicPr>
        <p:blipFill>
          <a:blip r:embed="rId14"/>
          <a:srcRect t="8245"/>
          <a:stretch>
            <a:fillRect/>
          </a:stretch>
        </p:blipFill>
        <p:spPr>
          <a:xfrm>
            <a:off x="7765950" y="5684361"/>
            <a:ext cx="2733675" cy="917775"/>
          </a:xfrm>
          <a:prstGeom prst="rect">
            <a:avLst/>
          </a:prstGeom>
        </p:spPr>
      </p:pic>
      <p:sp>
        <p:nvSpPr>
          <p:cNvPr id="14767" name="pretrain-note"/>
          <p:cNvSpPr>
            <a:spLocks noGrp="1"/>
          </p:cNvSpPr>
          <p:nvPr/>
        </p:nvSpPr>
        <p:spPr>
          <a:xfrm>
            <a:off x="10522009" y="5469370"/>
            <a:ext cx="1449705" cy="584680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ctr">
              <a:lnSpc>
                <a:spcPct val="120000"/>
              </a:lnSpc>
              <a:defRPr sz="585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9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Flame-</a:t>
            </a:r>
            <a:r>
              <a:rPr sz="790" b="1" dirty="0" err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MoE</a:t>
            </a:r>
            <a:r>
              <a:rPr sz="790" b="1" dirty="0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PPL: </a:t>
            </a:r>
            <a:endParaRPr lang="en-US" sz="585" b="1" dirty="0">
              <a:solidFill>
                <a:srgbClr val="97001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lnSpc>
                <a:spcPct val="120000"/>
              </a:lnSpc>
              <a:defRPr sz="585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1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MP-</a:t>
            </a:r>
            <a:r>
              <a:rPr sz="700" b="1" dirty="0" err="1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MoE</a:t>
            </a:r>
            <a:r>
              <a:rPr sz="700" b="1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-4.71%; </a:t>
            </a:r>
            <a:endParaRPr lang="en-US" sz="700" b="1" dirty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lnSpc>
                <a:spcPct val="120000"/>
              </a:lnSpc>
              <a:defRPr sz="585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 err="1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SimSMoE</a:t>
            </a:r>
            <a:r>
              <a:rPr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-1.31%</a:t>
            </a:r>
            <a:r>
              <a:rPr lang="en-US" altLang="zh-CN"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;</a:t>
            </a:r>
            <a:endParaRPr lang="en-US" sz="700" b="0" dirty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lnSpc>
                <a:spcPct val="120000"/>
              </a:lnSpc>
              <a:defRPr sz="585" b="1">
                <a:solidFill>
                  <a:srgbClr val="97001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700" b="0" dirty="0" err="1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HyperRouter</a:t>
            </a:r>
            <a:r>
              <a:rPr sz="700" b="0" dirty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+20.62%.</a:t>
            </a:r>
            <a:endParaRPr sz="700" b="0" dirty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" name="takeaway"/>
          <p:cNvSpPr>
            <a:spLocks noGrp="1"/>
          </p:cNvSpPr>
          <p:nvPr/>
        </p:nvSpPr>
        <p:spPr>
          <a:xfrm>
            <a:off x="10661115" y="6149258"/>
            <a:ext cx="1286356" cy="474549"/>
          </a:xfrm>
          <a:prstGeom prst="rect">
            <a:avLst/>
          </a:prstGeom>
          <a:ln w="0">
            <a:solidFill>
              <a:srgbClr val="FFFFFF"/>
            </a:solidFill>
            <a:prstDash val="solid"/>
          </a:ln>
        </p:spPr>
        <p:txBody>
          <a:bodyPr lIns="9525" tIns="9525" rIns="9525" bIns="9525" anchor="ctr"/>
          <a:lstStyle/>
          <a:p>
            <a:pPr algn="ctr">
              <a:defRPr sz="585" b="1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700" b="1" dirty="0">
                <a:solidFill>
                  <a:srgbClr val="111111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No inference overhead: standard top-k routing is retained at serving time.</a:t>
            </a:r>
            <a:endParaRPr lang="zh-CN" sz="700" b="1" dirty="0">
              <a:solidFill>
                <a:srgbClr val="111111"/>
              </a:solidFill>
              <a:latin typeface="Arial" panose="020B0604020202020204"/>
              <a:ea typeface="宋体" panose="02010600030101010101" pitchFamily="2" charset="-122"/>
              <a:cs typeface="Arial" panose="020B0604020202020204"/>
            </a:endParaRPr>
          </a:p>
        </p:txBody>
      </p:sp>
      <p:pic>
        <p:nvPicPr>
          <p:cNvPr id="14748" name="图片 14747"/>
          <p:cNvPicPr>
            <a:picLocks noChangeAspect="1"/>
          </p:cNvPicPr>
          <p:nvPr/>
        </p:nvPicPr>
        <p:blipFill>
          <a:blip r:embed="rId15"/>
          <a:srcRect t="11821"/>
          <a:stretch>
            <a:fillRect/>
          </a:stretch>
        </p:blipFill>
        <p:spPr>
          <a:xfrm>
            <a:off x="5053098" y="2695379"/>
            <a:ext cx="1513775" cy="29258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5383625" y="3254255"/>
                <a:ext cx="2036189" cy="415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 sz="570" b="0">
                    <a:solidFill>
                      <a:srgbClr val="111111"/>
                    </a:solidFill>
                    <a:latin typeface="Arial" panose="020B0604020202020204"/>
                    <a:ea typeface="Arial" panose="020B0604020202020204"/>
                    <a:cs typeface="Arial" panose="020B0604020202020204"/>
                  </a:defRPr>
                </a:pPr>
                <a:r>
                  <a:rPr lang="en-US" altLang="zh-CN" sz="700" dirty="0">
                    <a:solidFill>
                      <a:srgbClr val="111111"/>
                    </a:solidFill>
                    <a:latin typeface="Arial" panose="020B0604020202020204"/>
                    <a:cs typeface="Arial" panose="020B0604020202020204"/>
                  </a:rPr>
                  <a:t>We model the selection status of the </a:t>
                </a:r>
                <a14:m>
                  <m:oMath xmlns:m="http://schemas.openxmlformats.org/officeDocument/2006/math">
                    <m:r>
                      <a:rPr lang="en-US" altLang="zh-CN" sz="700" i="1" dirty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Arial" panose="020B0604020202020204"/>
                      </a:rPr>
                      <m:t>𝑖</m:t>
                    </m:r>
                  </m:oMath>
                </a14:m>
                <a:r>
                  <a:rPr lang="en-US" altLang="zh-CN" sz="700" dirty="0">
                    <a:solidFill>
                      <a:srgbClr val="111111"/>
                    </a:solidFill>
                    <a:latin typeface="Arial" panose="020B0604020202020204"/>
                    <a:cs typeface="Arial" panose="020B0604020202020204"/>
                  </a:rPr>
                  <a:t>-</a:t>
                </a:r>
                <a:r>
                  <a:rPr lang="en-US" altLang="zh-CN" sz="700" dirty="0" err="1">
                    <a:solidFill>
                      <a:srgbClr val="111111"/>
                    </a:solidFill>
                    <a:latin typeface="Arial" panose="020B0604020202020204"/>
                    <a:cs typeface="Arial" panose="020B0604020202020204"/>
                  </a:rPr>
                  <a:t>th</a:t>
                </a:r>
                <a:r>
                  <a:rPr lang="en-US" altLang="zh-CN" sz="700" dirty="0">
                    <a:solidFill>
                      <a:srgbClr val="111111"/>
                    </a:solidFill>
                    <a:latin typeface="Arial" panose="020B0604020202020204"/>
                    <a:cs typeface="Arial" panose="020B0604020202020204"/>
                  </a:rPr>
                  <a:t> expert for a given token as a Bernoulli random variable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700" i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Arial" panose="020B0604020202020204"/>
                          </a:rPr>
                        </m:ctrlPr>
                      </m:sSubPr>
                      <m:e>
                        <m:r>
                          <a:rPr lang="en-US" altLang="zh-CN" sz="700" i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Arial" panose="020B0604020202020204"/>
                          </a:rPr>
                          <m:t>𝐼</m:t>
                        </m:r>
                      </m:e>
                      <m:sub>
                        <m:r>
                          <a:rPr lang="en-US" altLang="zh-CN" sz="700" i="1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cs typeface="Arial" panose="020B0604020202020204"/>
                          </a:rPr>
                          <m:t>𝑖</m:t>
                        </m:r>
                      </m:sub>
                    </m:sSub>
                    <m:r>
                      <a:rPr lang="en-US" altLang="zh-CN" sz="700" i="1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Arial" panose="020B0604020202020204"/>
                      </a:rPr>
                      <m:t>~{</m:t>
                    </m:r>
                    <m:r>
                      <a:rPr lang="en-US" altLang="zh-CN" sz="700" i="1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Arial" panose="020B0604020202020204"/>
                      </a:rPr>
                      <m:t>0</m:t>
                    </m:r>
                    <m:r>
                      <a:rPr lang="en-US" altLang="zh-CN" sz="700" i="1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Arial" panose="020B0604020202020204"/>
                      </a:rPr>
                      <m:t>,</m:t>
                    </m:r>
                    <m:r>
                      <a:rPr lang="en-US" altLang="zh-CN" sz="700" i="1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Arial" panose="020B0604020202020204"/>
                      </a:rPr>
                      <m:t>1</m:t>
                    </m:r>
                    <m:r>
                      <a:rPr lang="en-US" altLang="zh-CN" sz="700" i="1">
                        <a:solidFill>
                          <a:srgbClr val="111111"/>
                        </a:solidFill>
                        <a:latin typeface="Cambria Math" panose="02040503050406030204" pitchFamily="18" charset="0"/>
                        <a:cs typeface="Arial" panose="020B0604020202020204"/>
                      </a:rPr>
                      <m:t>}</m:t>
                    </m:r>
                  </m:oMath>
                </a14:m>
                <a:endParaRPr lang="en-US" altLang="zh-CN" sz="700" dirty="0">
                  <a:solidFill>
                    <a:srgbClr val="111111"/>
                  </a:solidFill>
                  <a:latin typeface="Arial" panose="020B0604020202020204"/>
                  <a:cs typeface="Arial" panose="020B0604020202020204"/>
                </a:endParaRPr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625" y="3254255"/>
                <a:ext cx="2036189" cy="415498"/>
              </a:xfrm>
              <a:prstGeom prst="rect">
                <a:avLst/>
              </a:prstGeom>
              <a:blipFill rotWithShape="1">
                <a:blip r:embed="rId16"/>
                <a:stretch>
                  <a:fillRect l="-5" t="-124" r="23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生成的二维码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75" y="48800"/>
            <a:ext cx="653094" cy="65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生成的二维码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02506" y="48802"/>
            <a:ext cx="653093" cy="65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3000</Words>
  <Application>WPS 演示</Application>
  <PresentationFormat>宽屏</PresentationFormat>
  <Paragraphs>94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Arial</vt:lpstr>
      <vt:lpstr>微软雅黑</vt:lpstr>
      <vt:lpstr>Cambria Math</vt:lpstr>
      <vt:lpstr>等线</vt:lpstr>
      <vt:lpstr>Arial Unicode MS</vt:lpstr>
      <vt:lpstr>等线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oath</cp:lastModifiedBy>
  <cp:revision>22</cp:revision>
  <dcterms:created xsi:type="dcterms:W3CDTF">2026-06-14T08:47:00Z</dcterms:created>
  <dcterms:modified xsi:type="dcterms:W3CDTF">2026-06-19T17:02:09Z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7AC1F1BB60184426B48D2E88A958A7A9_13</vt:lpwstr>
  </property>
</Properties>
</file>